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Текст заголовка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Уровень текста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Текст заголовка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Уровень текста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Уровень текста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Изображение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Изображение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4.jpeg"/><Relationship Id="rId5" Type="http://schemas.openxmlformats.org/officeDocument/2006/relationships/image" Target="../media/image28.jpeg"/><Relationship Id="rId6" Type="http://schemas.openxmlformats.org/officeDocument/2006/relationships/image" Target="../media/image2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Relationship Id="rId4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Россия : Франция"/>
          <p:cNvSpPr txBox="1"/>
          <p:nvPr>
            <p:ph type="ctrTitle"/>
          </p:nvPr>
        </p:nvSpPr>
        <p:spPr>
          <a:xfrm>
            <a:off x="1732877" y="2461193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  <a:r>
              <a:t>Россия : Франция</a:t>
            </a:r>
          </a:p>
        </p:txBody>
      </p:sp>
      <p:sp>
        <p:nvSpPr>
          <p:cNvPr id="120" name="Сорта и терруары"/>
          <p:cNvSpPr txBox="1"/>
          <p:nvPr>
            <p:ph type="subTitle" sz="quarter" idx="1"/>
          </p:nvPr>
        </p:nvSpPr>
        <p:spPr>
          <a:xfrm>
            <a:off x="1270000" y="6276239"/>
            <a:ext cx="10464800" cy="1099508"/>
          </a:xfrm>
          <a:prstGeom prst="rect">
            <a:avLst/>
          </a:prstGeom>
        </p:spPr>
        <p:txBody>
          <a:bodyPr/>
          <a:lstStyle/>
          <a:p>
            <a:pPr/>
            <a:r>
              <a:t>Сорта и терруары</a:t>
            </a:r>
          </a:p>
        </p:txBody>
      </p:sp>
      <p:pic>
        <p:nvPicPr>
          <p:cNvPr id="121" name="CD0DA1E7-4AE7-4079-8FE6-EE75FA960F46-L0-001.jpeg" descr="CD0DA1E7-4AE7-4079-8FE6-EE75FA960F4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172" y="166707"/>
            <a:ext cx="4514617" cy="4514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C81BCEAF-9D2F-4378-9DDF-4FDB33ED84D9-L0-001.jpeg" descr="C81BCEAF-9D2F-4378-9DDF-4FDB33ED84D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38345" y="588248"/>
            <a:ext cx="3635160" cy="40895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Сорта винограда"/>
          <p:cNvSpPr txBox="1"/>
          <p:nvPr>
            <p:ph type="title"/>
          </p:nvPr>
        </p:nvSpPr>
        <p:spPr>
          <a:xfrm>
            <a:off x="2567649" y="-119093"/>
            <a:ext cx="7869502" cy="1287275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Сорта винограда</a:t>
            </a:r>
          </a:p>
        </p:txBody>
      </p:sp>
      <p:pic>
        <p:nvPicPr>
          <p:cNvPr id="165" name="C065DC7E-3BEC-4E09-8797-611EE2E2A2C0-L0-001.jpeg" descr="C065DC7E-3BEC-4E09-8797-611EE2E2A2C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941" y="1562100"/>
            <a:ext cx="3340101" cy="662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0AC4024-EF54-4469-ABB3-1AE4271F6B2F-L0-001.jpeg" descr="B0AC4024-EF54-4469-ABB3-1AE4271F6B2F-L0-001.jpeg"/>
          <p:cNvPicPr>
            <a:picLocks noChangeAspect="1"/>
          </p:cNvPicPr>
          <p:nvPr/>
        </p:nvPicPr>
        <p:blipFill>
          <a:blip r:embed="rId3">
            <a:extLst/>
          </a:blip>
          <a:srcRect l="2148" t="0" r="0" b="1461"/>
          <a:stretch>
            <a:fillRect/>
          </a:stretch>
        </p:blipFill>
        <p:spPr>
          <a:xfrm>
            <a:off x="4456644" y="1012452"/>
            <a:ext cx="3355006" cy="7239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52791A2-7B74-46EB-9898-6E8DBE8DF2A2-L0-001.jpeg" descr="D52791A2-7B74-46EB-9898-6E8DBE8DF2A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02116" y="1162369"/>
            <a:ext cx="3352263" cy="7183419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Вина из Божоле"/>
          <p:cNvSpPr/>
          <p:nvPr/>
        </p:nvSpPr>
        <p:spPr>
          <a:xfrm>
            <a:off x="10532253" y="1255743"/>
            <a:ext cx="2095501" cy="1320801"/>
          </a:xfrm>
          <a:prstGeom prst="wedgeEllipseCallout">
            <a:avLst>
              <a:gd name="adj1" fmla="val -49212"/>
              <a:gd name="adj2" fmla="val 70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Вина из Божоле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Долина Луары"/>
          <p:cNvSpPr txBox="1"/>
          <p:nvPr>
            <p:ph type="title"/>
          </p:nvPr>
        </p:nvSpPr>
        <p:spPr>
          <a:xfrm>
            <a:off x="3912101" y="338781"/>
            <a:ext cx="5180599" cy="789371"/>
          </a:xfrm>
          <a:prstGeom prst="rect">
            <a:avLst/>
          </a:prstGeom>
        </p:spPr>
        <p:txBody>
          <a:bodyPr/>
          <a:lstStyle>
            <a:lvl1pPr defTabSz="443991">
              <a:defRPr sz="4560"/>
            </a:lvl1pPr>
          </a:lstStyle>
          <a:p>
            <a:pPr/>
            <a:r>
              <a:t>Долина Луары</a:t>
            </a:r>
          </a:p>
        </p:txBody>
      </p:sp>
      <p:pic>
        <p:nvPicPr>
          <p:cNvPr id="171" name="CD0A46A3-D2C1-4D3B-B74E-A5B02FE113D3-L0-001.jpeg" descr="CD0A46A3-D2C1-4D3B-B74E-A5B02FE113D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461" y="1105822"/>
            <a:ext cx="11324332" cy="8625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Сорта винограда"/>
          <p:cNvSpPr txBox="1"/>
          <p:nvPr>
            <p:ph type="title"/>
          </p:nvPr>
        </p:nvSpPr>
        <p:spPr>
          <a:xfrm>
            <a:off x="2567649" y="509855"/>
            <a:ext cx="7869502" cy="1287274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Сорта винограда</a:t>
            </a:r>
          </a:p>
        </p:txBody>
      </p:sp>
      <p:pic>
        <p:nvPicPr>
          <p:cNvPr id="174" name="49E1F9B6-5C13-4F5A-AA3E-6C0D69ABE2EA-L0-001.jpeg" descr="49E1F9B6-5C13-4F5A-AA3E-6C0D69ABE2E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8188" y="2210842"/>
            <a:ext cx="2855120" cy="611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75576E4E-C886-453D-B19E-CCF089ECAFB8-L0-001.jpeg" descr="75576E4E-C886-453D-B19E-CCF089ECAFB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4803" y="2007410"/>
            <a:ext cx="2979561" cy="6375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B53B5C26-F3DF-4866-B3A1-F05A85F32571-L0-001.jpeg" descr="B53B5C26-F3DF-4866-B3A1-F05A85F32571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607" y="1976849"/>
            <a:ext cx="3003875" cy="643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C702DD37-656A-4A49-B7D3-C536C9A2CA77-L0-001.jpeg" descr="C702DD37-656A-4A49-B7D3-C536C9A2CA77-L0-001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2874414" y="2861514"/>
            <a:ext cx="2599741" cy="545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B0AC4024-EF54-4469-ABB3-1AE4271F6B2F-L0-001.jpeg" descr="B0AC4024-EF54-4469-ABB3-1AE4271F6B2F-L0-001.jpeg"/>
          <p:cNvPicPr>
            <a:picLocks noChangeAspect="1"/>
          </p:cNvPicPr>
          <p:nvPr/>
        </p:nvPicPr>
        <p:blipFill>
          <a:blip r:embed="rId6">
            <a:extLst/>
          </a:blip>
          <a:srcRect l="2148" t="0" r="0" b="1461"/>
          <a:stretch>
            <a:fillRect/>
          </a:stretch>
        </p:blipFill>
        <p:spPr>
          <a:xfrm>
            <a:off x="5153742" y="2096334"/>
            <a:ext cx="2872036" cy="6197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D0D838E6-A446-43CC-B76A-94F571C715B1-L0-001.jpeg" descr="D0D838E6-A446-43CC-B76A-94F571C715B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44" y="122119"/>
            <a:ext cx="5908102" cy="5908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D462FBD-1D42-4C19-9A2E-EB05322F464D-L0-001.jpeg" descr="AD462FBD-1D42-4C19-9A2E-EB05322F464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9695" y="2761251"/>
            <a:ext cx="5552595" cy="6940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F15BD2EA-D806-4E8B-A676-8E71D1681009-L0-001.jpeg" descr="F15BD2EA-D806-4E8B-A676-8E71D1681009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6465" y="6350085"/>
            <a:ext cx="3054370" cy="3054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C9F126C1-E1E3-4D20-9DD1-D4F9D4487046-L0-001.jpeg" descr="C9F126C1-E1E3-4D20-9DD1-D4F9D4487046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35206" y="2975266"/>
            <a:ext cx="2534388" cy="380306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Вина Долины Луары"/>
          <p:cNvSpPr txBox="1"/>
          <p:nvPr/>
        </p:nvSpPr>
        <p:spPr>
          <a:xfrm>
            <a:off x="6572095" y="648987"/>
            <a:ext cx="5899180" cy="4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Вина Долины Луары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Долина Роны"/>
          <p:cNvSpPr txBox="1"/>
          <p:nvPr>
            <p:ph type="title"/>
          </p:nvPr>
        </p:nvSpPr>
        <p:spPr>
          <a:xfrm>
            <a:off x="952500" y="133103"/>
            <a:ext cx="5334000" cy="878223"/>
          </a:xfrm>
          <a:prstGeom prst="rect">
            <a:avLst/>
          </a:prstGeom>
        </p:spPr>
        <p:txBody>
          <a:bodyPr/>
          <a:lstStyle>
            <a:lvl1pPr defTabSz="502412">
              <a:defRPr sz="5160"/>
            </a:lvl1pPr>
          </a:lstStyle>
          <a:p>
            <a:pPr/>
            <a:r>
              <a:t>Долина Роны</a:t>
            </a:r>
          </a:p>
        </p:txBody>
      </p:sp>
      <p:pic>
        <p:nvPicPr>
          <p:cNvPr id="187" name="275F0668-37B1-4B40-89E4-B6D82AE547FB-L0-001.jpeg" descr="275F0668-37B1-4B40-89E4-B6D82AE547F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4599" y="-1"/>
            <a:ext cx="631301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AC2F0383-428F-4575-B7A5-4DF131CC880F-L0-001.jpeg" descr="AC2F0383-428F-4575-B7A5-4DF131CC880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584" y="1262459"/>
            <a:ext cx="2550795" cy="3188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7FC84E34-115B-4FD7-91AC-EA906901B970-L0-001.jpeg" descr="7FC84E34-115B-4FD7-91AC-EA906901B970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1500" y="4962585"/>
            <a:ext cx="1908315" cy="4579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78971447-B745-40D2-AC29-AEAB54129E50-L0-001.jpeg" descr="78971447-B745-40D2-AC29-AEAB54129E50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1203" y="4903859"/>
            <a:ext cx="1589234" cy="4697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5F3A3C4-2660-4E69-B030-7CBD950DA8CF-L0-001.jpeg" descr="D5F3A3C4-2660-4E69-B030-7CBD950DA8CF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54284" y="1242488"/>
            <a:ext cx="3302747" cy="3774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Сорта винограда"/>
          <p:cNvSpPr txBox="1"/>
          <p:nvPr>
            <p:ph type="title"/>
          </p:nvPr>
        </p:nvSpPr>
        <p:spPr>
          <a:xfrm>
            <a:off x="2567649" y="509855"/>
            <a:ext cx="7869502" cy="1287274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Сорта винограда</a:t>
            </a:r>
          </a:p>
        </p:txBody>
      </p:sp>
      <p:pic>
        <p:nvPicPr>
          <p:cNvPr id="194" name="B056F716-EEB8-4AD1-A50D-7AB182DDFC8A-L0-001.jpeg" descr="B056F716-EEB8-4AD1-A50D-7AB182DDFC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99" y="3021939"/>
            <a:ext cx="2731517" cy="5194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F3E43E1A-FB02-48E3-B01D-20662817DBC5-L0-001.jpeg" descr="F3E43E1A-FB02-48E3-B01D-20662817DBC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6154" y="2423343"/>
            <a:ext cx="2774694" cy="5945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84564DB1-DD99-4EF9-AD44-368BAD7C52AA-L0-001.jpeg" descr="84564DB1-DD99-4EF9-AD44-368BAD7C52A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8757" y="2572167"/>
            <a:ext cx="2679086" cy="5740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3B1F2AA7-C8C6-4B77-9A42-1FE7F09D33F9-L0-001.jpeg" descr="3B1F2AA7-C8C6-4B77-9A42-1FE7F09D33F9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01830" y="3081214"/>
            <a:ext cx="2372717" cy="507581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Марсан, русан, сенсо, клерет и другие сорта"/>
          <p:cNvSpPr txBox="1"/>
          <p:nvPr/>
        </p:nvSpPr>
        <p:spPr>
          <a:xfrm>
            <a:off x="2723092" y="8639621"/>
            <a:ext cx="6947612" cy="4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Марсан, русан, сенсо, клерет и другие сорта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Эльзас"/>
          <p:cNvSpPr txBox="1"/>
          <p:nvPr>
            <p:ph type="title"/>
          </p:nvPr>
        </p:nvSpPr>
        <p:spPr>
          <a:xfrm>
            <a:off x="559711" y="-96024"/>
            <a:ext cx="5334001" cy="1041885"/>
          </a:xfrm>
          <a:prstGeom prst="rect">
            <a:avLst/>
          </a:prstGeom>
        </p:spPr>
        <p:txBody>
          <a:bodyPr/>
          <a:lstStyle/>
          <a:p>
            <a:pPr/>
            <a:r>
              <a:t>Эльзас</a:t>
            </a:r>
          </a:p>
        </p:txBody>
      </p:sp>
      <p:pic>
        <p:nvPicPr>
          <p:cNvPr id="201" name="00C034A1-814D-47A7-BFF5-2F1E97009879-L0-001.jpeg" descr="00C034A1-814D-47A7-BFF5-2F1E9700987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4131" y="-1"/>
            <a:ext cx="632666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73822A2E-CCBB-4587-8CE5-837BC49EA398-L0-001.jpeg" descr="73822A2E-CCBB-4587-8CE5-837BC49EA39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09945" y="980996"/>
            <a:ext cx="3809529" cy="5739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1D75F002-78DE-45FD-AAA7-ACCA7C543D8A-L0-001.jpeg" descr="1D75F002-78DE-45FD-AAA7-ACCA7C543D8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732" y="5233228"/>
            <a:ext cx="3378407" cy="450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Сорта винограда"/>
          <p:cNvSpPr txBox="1"/>
          <p:nvPr>
            <p:ph type="title"/>
          </p:nvPr>
        </p:nvSpPr>
        <p:spPr>
          <a:xfrm>
            <a:off x="2567649" y="509855"/>
            <a:ext cx="7869502" cy="1287274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Сорта винограда</a:t>
            </a:r>
          </a:p>
        </p:txBody>
      </p:sp>
      <p:pic>
        <p:nvPicPr>
          <p:cNvPr id="206" name="3025EDF3-1621-416A-8B82-EEE8D798317D-L0-001.jpeg" descr="3025EDF3-1621-416A-8B82-EEE8D798317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256" y="2049864"/>
            <a:ext cx="2792762" cy="5984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52D6ED8A-1346-4FA0-9466-59848BBF1E41-L0-001.jpeg" descr="52D6ED8A-1346-4FA0-9466-59848BBF1E4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3913" y="2435856"/>
            <a:ext cx="2508196" cy="556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A3881A60-AADB-4081-A756-44DD1180E3BF-L0-001.jpeg" descr="A3881A60-AADB-4081-A756-44DD1180E3B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3532" y="2522347"/>
            <a:ext cx="2632482" cy="5388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3A7A18D4-A617-4763-AC6B-1EE863362665-L0-001.jpeg" descr="3A7A18D4-A617-4763-AC6B-1EE863362665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37438" y="2548798"/>
            <a:ext cx="2760633" cy="533576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Пино нуар, пино блан, шардоне и другие"/>
          <p:cNvSpPr txBox="1"/>
          <p:nvPr/>
        </p:nvSpPr>
        <p:spPr>
          <a:xfrm>
            <a:off x="2951550" y="8443227"/>
            <a:ext cx="6272480" cy="4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Пино нуар, пино блан, шардоне и другие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Росс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Россия</a:t>
            </a:r>
          </a:p>
        </p:txBody>
      </p:sp>
      <p:sp>
        <p:nvSpPr>
          <p:cNvPr id="213" name="Основные винодельческие регионы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Основные винодельческие регионы</a:t>
            </a:r>
          </a:p>
        </p:txBody>
      </p:sp>
      <p:pic>
        <p:nvPicPr>
          <p:cNvPr id="21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3516" y="663114"/>
            <a:ext cx="7493637" cy="7643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052" y="304800"/>
            <a:ext cx="12192001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Франция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Франция</a:t>
            </a:r>
          </a:p>
        </p:txBody>
      </p:sp>
      <p:sp>
        <p:nvSpPr>
          <p:cNvPr id="125" name="Основные винодельческие регионы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Основные винодельческие регионы</a:t>
            </a:r>
          </a:p>
        </p:txBody>
      </p:sp>
      <p:pic>
        <p:nvPicPr>
          <p:cNvPr id="126" name="F565B906-E5B2-4947-BB86-EFA668DEA310-L0-001.jpeg" descr="F565B906-E5B2-4947-BB86-EFA668DEA31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0850" y="939800"/>
            <a:ext cx="5168900" cy="762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" y="1246365"/>
            <a:ext cx="12661900" cy="693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Автохтонные сорта Долины Дона и Кубани"/>
          <p:cNvSpPr txBox="1"/>
          <p:nvPr>
            <p:ph type="title"/>
          </p:nvPr>
        </p:nvSpPr>
        <p:spPr>
          <a:xfrm>
            <a:off x="465080" y="144113"/>
            <a:ext cx="7781499" cy="1221413"/>
          </a:xfrm>
          <a:prstGeom prst="rect">
            <a:avLst/>
          </a:prstGeom>
        </p:spPr>
        <p:txBody>
          <a:bodyPr/>
          <a:lstStyle>
            <a:lvl1pPr defTabSz="350520">
              <a:defRPr sz="3600">
                <a:solidFill>
                  <a:srgbClr val="1F43C9"/>
                </a:solidFill>
              </a:defRPr>
            </a:lvl1pPr>
          </a:lstStyle>
          <a:p>
            <a:pPr/>
            <a:r>
              <a:t>Автохтонные сорта Долины Дона и Кубани</a:t>
            </a:r>
          </a:p>
        </p:txBody>
      </p:sp>
      <p:sp>
        <p:nvSpPr>
          <p:cNvPr id="221" name="Красностоп золотовский…"/>
          <p:cNvSpPr txBox="1"/>
          <p:nvPr>
            <p:ph type="body" sz="quarter" idx="1"/>
          </p:nvPr>
        </p:nvSpPr>
        <p:spPr>
          <a:xfrm>
            <a:off x="584335" y="1479949"/>
            <a:ext cx="7228515" cy="2596122"/>
          </a:xfrm>
          <a:prstGeom prst="rect">
            <a:avLst/>
          </a:prstGeom>
        </p:spPr>
        <p:txBody>
          <a:bodyPr/>
          <a:lstStyle/>
          <a:p>
            <a:pPr marL="513953" indent="-513953" algn="l">
              <a:buSzPct val="145000"/>
              <a:buChar char="•"/>
            </a:pPr>
            <a:r>
              <a:t>Красностоп золотовский</a:t>
            </a:r>
          </a:p>
          <a:p>
            <a:pPr marL="513953" indent="-513953" algn="l">
              <a:buSzPct val="145000"/>
              <a:buChar char="•"/>
            </a:pPr>
            <a:r>
              <a:t>Сибирьковый</a:t>
            </a:r>
          </a:p>
          <a:p>
            <a:pPr marL="513953" indent="-513953" algn="l">
              <a:buSzPct val="145000"/>
              <a:buChar char="•"/>
            </a:pPr>
            <a:r>
              <a:t>Плечистик</a:t>
            </a:r>
          </a:p>
          <a:p>
            <a:pPr marL="513953" indent="-513953" algn="l">
              <a:buSzPct val="145000"/>
              <a:buChar char="•"/>
            </a:pPr>
            <a:r>
              <a:t>Цимлянский черный</a:t>
            </a:r>
          </a:p>
        </p:txBody>
      </p:sp>
      <p:pic>
        <p:nvPicPr>
          <p:cNvPr id="222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74866" y="303914"/>
            <a:ext cx="2386261" cy="8891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E3624C21-9C98-4972-B60C-B7DC14B6552D-L0-001.jpeg" descr="E3624C21-9C98-4972-B60C-B7DC14B6552D-L0-001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850811" y="3885305"/>
            <a:ext cx="1621449" cy="5792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5873" y="1039714"/>
            <a:ext cx="3242528" cy="4323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92CA7A7A-7AEC-4EDB-9B6E-7A84F07A3307-L0-001.jpeg" descr="92CA7A7A-7AEC-4EDB-9B6E-7A84F07A3307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05639" y="4770799"/>
            <a:ext cx="4629977" cy="4629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Автохтонные сорта Крыма"/>
          <p:cNvSpPr txBox="1"/>
          <p:nvPr>
            <p:ph type="title"/>
          </p:nvPr>
        </p:nvSpPr>
        <p:spPr>
          <a:xfrm>
            <a:off x="443258" y="362329"/>
            <a:ext cx="6723151" cy="784981"/>
          </a:xfrm>
          <a:prstGeom prst="rect">
            <a:avLst/>
          </a:prstGeom>
        </p:spPr>
        <p:txBody>
          <a:bodyPr/>
          <a:lstStyle>
            <a:lvl1pPr defTabSz="385572">
              <a:defRPr sz="3960">
                <a:solidFill>
                  <a:srgbClr val="1F43C9"/>
                </a:solidFill>
              </a:defRPr>
            </a:lvl1pPr>
          </a:lstStyle>
          <a:p>
            <a:pPr/>
            <a:r>
              <a:t>Автохтонные сорта Крыма</a:t>
            </a:r>
          </a:p>
        </p:txBody>
      </p:sp>
      <p:sp>
        <p:nvSpPr>
          <p:cNvPr id="228" name="Кокур…"/>
          <p:cNvSpPr txBox="1"/>
          <p:nvPr>
            <p:ph type="body" sz="quarter" idx="1"/>
          </p:nvPr>
        </p:nvSpPr>
        <p:spPr>
          <a:xfrm>
            <a:off x="584335" y="1479949"/>
            <a:ext cx="7228515" cy="2596122"/>
          </a:xfrm>
          <a:prstGeom prst="rect">
            <a:avLst/>
          </a:prstGeom>
        </p:spPr>
        <p:txBody>
          <a:bodyPr/>
          <a:lstStyle/>
          <a:p>
            <a:pPr marL="513953" indent="-513953" algn="l">
              <a:buSzPct val="145000"/>
              <a:buChar char="•"/>
            </a:pPr>
            <a:r>
              <a:t>Кокур</a:t>
            </a:r>
          </a:p>
          <a:p>
            <a:pPr marL="513953" indent="-513953" algn="l">
              <a:buSzPct val="145000"/>
              <a:buChar char="•"/>
            </a:pPr>
            <a:r>
              <a:t>Кефесия</a:t>
            </a:r>
          </a:p>
          <a:p>
            <a:pPr marL="513953" indent="-513953" algn="l">
              <a:buSzPct val="145000"/>
              <a:buChar char="•"/>
            </a:pPr>
            <a:r>
              <a:t>Сары Пандас</a:t>
            </a:r>
          </a:p>
          <a:p>
            <a:pPr marL="513953" indent="-513953" algn="l">
              <a:buSzPct val="145000"/>
              <a:buChar char="•"/>
            </a:pPr>
            <a:r>
              <a:t>и другие</a:t>
            </a:r>
          </a:p>
        </p:txBody>
      </p:sp>
      <p:pic>
        <p:nvPicPr>
          <p:cNvPr id="229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5092" y="748808"/>
            <a:ext cx="3508587" cy="7017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1191" y="1863077"/>
            <a:ext cx="4660531" cy="7000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0310" y="3924300"/>
            <a:ext cx="16510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Спасибо за внимание"/>
          <p:cNvSpPr txBox="1"/>
          <p:nvPr>
            <p:ph type="title"/>
          </p:nvPr>
        </p:nvSpPr>
        <p:spPr>
          <a:xfrm>
            <a:off x="2993037" y="3769476"/>
            <a:ext cx="7018726" cy="2214648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Спасибо за внимание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04DE6604-43C6-4EF3-A86A-FB04D9F65972-L0-001.jpeg" descr="04DE6604-43C6-4EF3-A86A-FB04D9F6597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4" y="-1"/>
            <a:ext cx="73152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C82BC318-5002-4F7A-A4EC-B83FF4654C09-L0-001.jpeg" descr="C82BC318-5002-4F7A-A4EC-B83FF4654C0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2632" y="686355"/>
            <a:ext cx="2796869" cy="4661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B96BAD17-CD1C-491F-A776-6B9427E8CA01-L0-001.jpeg" descr="B96BAD17-CD1C-491F-A776-6B9427E8CA01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06167" y="6337430"/>
            <a:ext cx="3163334" cy="3163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8E66DDB9-0654-4CAC-B27F-170FCDF93368-L0-001.jpeg" descr="8E66DDB9-0654-4CAC-B27F-170FCDF93368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44363" y="2025375"/>
            <a:ext cx="2104617" cy="6320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Бордо"/>
          <p:cNvSpPr txBox="1"/>
          <p:nvPr>
            <p:ph type="title"/>
          </p:nvPr>
        </p:nvSpPr>
        <p:spPr>
          <a:xfrm>
            <a:off x="952500" y="635000"/>
            <a:ext cx="5334000" cy="901951"/>
          </a:xfrm>
          <a:prstGeom prst="rect">
            <a:avLst/>
          </a:prstGeom>
        </p:spPr>
        <p:txBody>
          <a:bodyPr/>
          <a:lstStyle>
            <a:lvl1pPr defTabSz="514095">
              <a:defRPr sz="5280"/>
            </a:lvl1pPr>
          </a:lstStyle>
          <a:p>
            <a:pPr/>
            <a:r>
              <a:t>Бордо</a:t>
            </a:r>
          </a:p>
        </p:txBody>
      </p:sp>
      <p:pic>
        <p:nvPicPr>
          <p:cNvPr id="134" name="D97F8941-4098-4299-9605-CB7F96A29015-L0-001.jpeg" descr="D97F8941-4098-4299-9605-CB7F96A2901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5215" y="0"/>
            <a:ext cx="6311649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4D13DC9C-1AE8-494F-8528-82A6D771AE21-L0-001.jpeg" descr="4D13DC9C-1AE8-494F-8528-82A6D771AE2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53" y="2010385"/>
            <a:ext cx="6350001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Сорта винограда"/>
          <p:cNvSpPr txBox="1"/>
          <p:nvPr>
            <p:ph type="title"/>
          </p:nvPr>
        </p:nvSpPr>
        <p:spPr>
          <a:xfrm>
            <a:off x="2567649" y="509855"/>
            <a:ext cx="7869502" cy="1287274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Сорта винограда</a:t>
            </a:r>
          </a:p>
        </p:txBody>
      </p:sp>
      <p:pic>
        <p:nvPicPr>
          <p:cNvPr id="138" name="49E1F9B6-5C13-4F5A-AA3E-6C0D69ABE2EA-L0-001.jpeg" descr="49E1F9B6-5C13-4F5A-AA3E-6C0D69ABE2E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8188" y="2210842"/>
            <a:ext cx="2855120" cy="6118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75576E4E-C886-453D-B19E-CCF089ECAFB8-L0-001.jpeg" descr="75576E4E-C886-453D-B19E-CCF089ECAFB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4803" y="2007410"/>
            <a:ext cx="2979561" cy="6375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AD12BD7C-C1CF-46D9-A7DF-AF5DEFD35AE6-L0-001.jpeg" descr="AD12BD7C-C1CF-46D9-A7DF-AF5DEFD35AE6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26697" y="2037534"/>
            <a:ext cx="2951406" cy="6315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EE95D021-7BC9-4DFD-BD5C-345846322639-L0-001.jpeg" descr="EE95D021-7BC9-4DFD-BD5C-345846322639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41243" y="1992334"/>
            <a:ext cx="2989423" cy="6405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53B5C26-F3DF-4866-B3A1-F05A85F32571-L0-001.jpeg" descr="B53B5C26-F3DF-4866-B3A1-F05A85F32571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607" y="1976849"/>
            <a:ext cx="3003875" cy="6436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Шампань"/>
          <p:cNvSpPr txBox="1"/>
          <p:nvPr>
            <p:ph type="title"/>
          </p:nvPr>
        </p:nvSpPr>
        <p:spPr>
          <a:xfrm>
            <a:off x="952500" y="-132010"/>
            <a:ext cx="5334000" cy="1149866"/>
          </a:xfrm>
          <a:prstGeom prst="rect">
            <a:avLst/>
          </a:prstGeom>
        </p:spPr>
        <p:txBody>
          <a:bodyPr/>
          <a:lstStyle/>
          <a:p>
            <a:pPr/>
            <a:r>
              <a:t>Шампань</a:t>
            </a:r>
          </a:p>
        </p:txBody>
      </p:sp>
      <p:pic>
        <p:nvPicPr>
          <p:cNvPr id="145" name="CB0A2C2B-D540-4FED-9D52-DEAEB3F170BD-L0-001.jpeg" descr="CB0A2C2B-D540-4FED-9D52-DEAEB3F170B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1562" y="0"/>
            <a:ext cx="629716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291ACDD8-EA8E-42EC-923E-CFA7C420484E-L0-001.jpeg" descr="291ACDD8-EA8E-42EC-923E-CFA7C420484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638" y="1073852"/>
            <a:ext cx="3536075" cy="4985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F3607E4A-790E-4E03-9025-2B8432F7A1C8-L0-001.jpeg" descr="F3607E4A-790E-4E03-9025-2B8432F7A1C8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9849" y="5802035"/>
            <a:ext cx="3699580" cy="3699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0D8D732D-58F3-4FFD-86A6-4CFAA884B17E-L0-001.jpeg" descr="0D8D732D-58F3-4FFD-86A6-4CFAA884B17E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5523" y="6241678"/>
            <a:ext cx="2271883" cy="2271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орта винограда"/>
          <p:cNvSpPr txBox="1"/>
          <p:nvPr>
            <p:ph type="title"/>
          </p:nvPr>
        </p:nvSpPr>
        <p:spPr>
          <a:xfrm>
            <a:off x="2567649" y="-119093"/>
            <a:ext cx="7869502" cy="1287275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Сорта винограда</a:t>
            </a:r>
          </a:p>
        </p:txBody>
      </p:sp>
      <p:pic>
        <p:nvPicPr>
          <p:cNvPr id="151" name="C065DC7E-3BEC-4E09-8797-611EE2E2A2C0-L0-001.jpeg" descr="C065DC7E-3BEC-4E09-8797-611EE2E2A2C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941" y="1562100"/>
            <a:ext cx="3340101" cy="662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0AC4024-EF54-4469-ABB3-1AE4271F6B2F-L0-001.jpeg" descr="B0AC4024-EF54-4469-ABB3-1AE4271F6B2F-L0-001.jpeg"/>
          <p:cNvPicPr>
            <a:picLocks noChangeAspect="1"/>
          </p:cNvPicPr>
          <p:nvPr/>
        </p:nvPicPr>
        <p:blipFill>
          <a:blip r:embed="rId3">
            <a:extLst/>
          </a:blip>
          <a:srcRect l="2148" t="0" r="0" b="1461"/>
          <a:stretch>
            <a:fillRect/>
          </a:stretch>
        </p:blipFill>
        <p:spPr>
          <a:xfrm>
            <a:off x="4533345" y="935751"/>
            <a:ext cx="3355007" cy="7239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495369C9-8BB1-4C28-ABCF-34A54684ACF0-L0-001.jpeg" descr="495369C9-8BB1-4C28-ABCF-34A54684ACF0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0462" y="911877"/>
            <a:ext cx="3458495" cy="742431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Сорт Менье"/>
          <p:cNvSpPr/>
          <p:nvPr/>
        </p:nvSpPr>
        <p:spPr>
          <a:xfrm>
            <a:off x="10562933" y="1363124"/>
            <a:ext cx="2095501" cy="1320801"/>
          </a:xfrm>
          <a:prstGeom prst="wedgeEllipseCallout">
            <a:avLst>
              <a:gd name="adj1" fmla="val -49212"/>
              <a:gd name="adj2" fmla="val 70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Сорт Менье</a:t>
            </a:r>
          </a:p>
        </p:txBody>
      </p:sp>
      <p:sp>
        <p:nvSpPr>
          <p:cNvPr id="155" name="Пино гри, пино блан, арбан и пти мелье занимают менее 0.3%"/>
          <p:cNvSpPr txBox="1"/>
          <p:nvPr/>
        </p:nvSpPr>
        <p:spPr>
          <a:xfrm>
            <a:off x="-531099" y="8711419"/>
            <a:ext cx="13484072" cy="4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Пино гри, пино блан, арбан и пти мелье занимают менее 0.3%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5B5742D4-42CD-445B-9C32-FEE53B51D8CB-L0-001.jpeg" descr="5B5742D4-42CD-445B-9C32-FEE53B51D8C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4751" y="60573"/>
            <a:ext cx="4268989" cy="9632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Бургундия"/>
          <p:cNvSpPr txBox="1"/>
          <p:nvPr>
            <p:ph type="title"/>
          </p:nvPr>
        </p:nvSpPr>
        <p:spPr>
          <a:xfrm>
            <a:off x="845118" y="343536"/>
            <a:ext cx="5334001" cy="812381"/>
          </a:xfrm>
          <a:prstGeom prst="rect">
            <a:avLst/>
          </a:prstGeom>
        </p:spPr>
        <p:txBody>
          <a:bodyPr/>
          <a:lstStyle>
            <a:lvl1pPr defTabSz="461518">
              <a:defRPr sz="4740"/>
            </a:lvl1pPr>
          </a:lstStyle>
          <a:p>
            <a:pPr/>
            <a:r>
              <a:t>Бургундия</a:t>
            </a:r>
          </a:p>
        </p:txBody>
      </p:sp>
      <p:pic>
        <p:nvPicPr>
          <p:cNvPr id="160" name="F5B92754-B7B6-4158-ABC4-D94D838585C7-L0-001.jpeg" descr="F5B92754-B7B6-4158-ABC4-D94D838585C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4036" y="0"/>
            <a:ext cx="631301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812338ED-4628-4396-9D0F-821BFD864E24-L0-001.jpeg" descr="812338ED-4628-4396-9D0F-821BFD864E2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973" y="1647237"/>
            <a:ext cx="5821879" cy="2910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41A4424E-B691-41CC-BC85-D9EFE1A445F3-L0-001.jpeg" descr="41A4424E-B691-41CC-BC85-D9EFE1A445F3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7484" y="5209333"/>
            <a:ext cx="6074858" cy="3417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